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58" r:id="rId4"/>
    <p:sldId id="263" r:id="rId5"/>
    <p:sldId id="261" r:id="rId6"/>
    <p:sldId id="264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8" autoAdjust="0"/>
    <p:restoredTop sz="94660"/>
  </p:normalViewPr>
  <p:slideViewPr>
    <p:cSldViewPr snapToGrid="0">
      <p:cViewPr varScale="1">
        <p:scale>
          <a:sx n="51" d="100"/>
          <a:sy n="51" d="100"/>
        </p:scale>
        <p:origin x="102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A3D9BF-80D4-49C4-B5C8-F3498790E7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A046337-8CB7-458D-A015-223D706060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0E65D0-7081-4239-AC1B-0B99A000B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D7FE-19FD-4F19-A446-9D922B47748B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36329D-715D-4ABA-B293-94629A65E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2CAC47-6197-4AD5-BFB4-2EB059DF9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480AD-C9A0-43A7-BE0D-5109E5983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537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373624-64BD-4EEE-AFC1-276A163EE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BB41BD4-C1BC-447B-8607-A842F831FF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EAD2BB-E44E-473D-9163-460EFE74D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D7FE-19FD-4F19-A446-9D922B47748B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5DF829-7B5E-4CF8-A004-2514EB6D0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CCC66F-80CF-4055-B10D-C72233A4D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480AD-C9A0-43A7-BE0D-5109E5983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026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0CC5864-EDA3-468A-93A7-B1E4339CF0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50B9E64-6789-4E4E-8BC6-0BF3CF6353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1CE26F-E604-47E6-980B-7188077BE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D7FE-19FD-4F19-A446-9D922B47748B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8291A4-C406-4EBB-B2A9-2FD4DFBF3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6ED561-5D6E-4A50-B8F0-E45757524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480AD-C9A0-43A7-BE0D-5109E5983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459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B392CC-DF46-49F1-BE74-42D9D4BF7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408E76-265E-40BD-9117-BC40A56626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394523-6113-49A0-BAEB-7857E2024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D7FE-19FD-4F19-A446-9D922B47748B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18FB87-6491-43D3-B896-DE64849EF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2CC907-B70A-4DD9-BB96-5746191D2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480AD-C9A0-43A7-BE0D-5109E5983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088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135601-9C68-497E-A9D2-FD608E7EF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3179B96-8A45-406C-823F-13B552F80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EA8F43-F0B0-405B-BBD1-F56F8C46A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D7FE-19FD-4F19-A446-9D922B47748B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AB047E-2DC4-4EE4-9B2B-8E9403854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714CFD-3A57-4C89-94EF-DF1177D99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480AD-C9A0-43A7-BE0D-5109E5983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15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C2AB23-0AD8-455F-8272-BEC35F9F3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08165D-D5B8-440B-AE5E-C11FC8E81B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554A2B2-D8B4-491D-98E7-2F35D0D7BD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E1F6543-5BD5-4449-A084-AD037E768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D7FE-19FD-4F19-A446-9D922B47748B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6E1608-67A0-4B22-A623-1AFE8958E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C9A6AE7-4F66-4CB0-9616-C16C4F254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480AD-C9A0-43A7-BE0D-5109E5983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129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30C6EB-5FE7-4522-8B36-6FF7743DE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8788E0B-2BC9-47EB-8F11-520D71871A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E0AA85-CE47-470B-9C9F-BB8FCBCFF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2F3A23C-E8F5-4DDE-9937-B1DF4D6165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AEADC75-E586-4EC0-8DDF-A7997620BD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36FC7B9-84A5-47B9-B3DD-DDFE73A50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D7FE-19FD-4F19-A446-9D922B47748B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10955BB-542A-4FBE-9164-23EC11DD9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518BE32-3754-4EF1-B5B0-D14A6FAA6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480AD-C9A0-43A7-BE0D-5109E5983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62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630E21-A445-4939-BAFF-3D728A1DD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3B6830A-5813-4AD8-8ED1-5EB127B08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D7FE-19FD-4F19-A446-9D922B47748B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8CDF711-5749-4721-BFD9-1DDF391E6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1812D93-960B-46E3-9117-83654D4A0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480AD-C9A0-43A7-BE0D-5109E5983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86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1E66AAA-5BD9-4BB0-A97E-D6DB1E4F6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D7FE-19FD-4F19-A446-9D922B47748B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2B362BF-2660-4F76-8775-B1109A409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0313E39-1E85-4AD2-8995-964B4734E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480AD-C9A0-43A7-BE0D-5109E5983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88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2699F8-A4A2-4D1F-9197-2CA54C50A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3210FC-AB5E-4002-9CBB-4526212B95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1620E60-062B-495D-953F-CDE8936D2E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996B275-B7EE-4F8E-AD33-E1DE38D92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D7FE-19FD-4F19-A446-9D922B47748B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71AFF02-153B-4C44-B075-F8100912A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1E71779-1AAB-49FB-8D57-C1B2B2102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480AD-C9A0-43A7-BE0D-5109E5983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917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B78327-B684-4B1E-B7BC-5E7BE3E22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DD11F8C-526D-4DF1-8B8C-57BBF784BA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3D0EEEB-AE33-44E3-B417-4ADAD07091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97F6259-6FB8-4BA2-A8AD-B1C1FBC3D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D7FE-19FD-4F19-A446-9D922B47748B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9F9CF3A-71C8-461E-B89D-0E68CD1CE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D4B3ABF-60B7-4033-8CDD-2F634DC89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480AD-C9A0-43A7-BE0D-5109E5983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297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93BE82-3592-4249-9330-C0C2454EC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9BE84E-1B95-446D-981E-99FFEEBFB1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45C11E-C15B-4F9A-878C-F8B158651B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ED7FE-19FD-4F19-A446-9D922B47748B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EDCD6E-794D-40E4-8B75-66FD187939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4E27EF-C4DD-465F-86D5-6EB0969816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480AD-C9A0-43A7-BE0D-5109E5983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989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03187F1-28E5-4496-AC18-5A91793A2F49}"/>
              </a:ext>
            </a:extLst>
          </p:cNvPr>
          <p:cNvSpPr/>
          <p:nvPr/>
        </p:nvSpPr>
        <p:spPr>
          <a:xfrm>
            <a:off x="524944" y="540010"/>
            <a:ext cx="10610850" cy="230832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Адресная работа с различными контингентами учащихся для создания единой комфортной среды.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53" y="3259747"/>
            <a:ext cx="2890741" cy="2407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939" y="3358646"/>
            <a:ext cx="1729016" cy="23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13CF229-1CCB-4928-8D63-A52AB10972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6821" y="3421110"/>
            <a:ext cx="3112504" cy="2183398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FC12504-7433-4A48-8268-8153FC530E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5969" y="3709033"/>
            <a:ext cx="2409825" cy="18954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3CE169C-DBC8-4414-9142-A7D9E116C395}"/>
              </a:ext>
            </a:extLst>
          </p:cNvPr>
          <p:cNvSpPr txBox="1"/>
          <p:nvPr/>
        </p:nvSpPr>
        <p:spPr>
          <a:xfrm>
            <a:off x="6723529" y="5666971"/>
            <a:ext cx="4733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err="1"/>
              <a:t>Мариуца</a:t>
            </a:r>
            <a:r>
              <a:rPr lang="ru-RU" b="1" dirty="0"/>
              <a:t> Т.В.,</a:t>
            </a:r>
          </a:p>
          <a:p>
            <a:pPr algn="r"/>
            <a:r>
              <a:rPr lang="ru-RU" dirty="0"/>
              <a:t>учитель начальных классов ГБОУ СОШ № 264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8275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CFD25C-311B-4228-8296-63E91CAD9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740" y="388778"/>
            <a:ext cx="10854690" cy="13255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Единая комфортная образовательная среда</a:t>
            </a:r>
          </a:p>
        </p:txBody>
      </p:sp>
      <p:pic>
        <p:nvPicPr>
          <p:cNvPr id="4" name="Рисунок 3" descr="Прикольные добрые картинки с учителями - интересные фотки">
            <a:extLst>
              <a:ext uri="{FF2B5EF4-FFF2-40B4-BE49-F238E27FC236}">
                <a16:creationId xmlns:a16="http://schemas.microsoft.com/office/drawing/2014/main" id="{23BE44CE-1B9B-4E4F-9DE9-02BF132E16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28" y="2105908"/>
            <a:ext cx="3573146" cy="420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Объект 4" descr="Персональный сайт - Советы родителям">
            <a:extLst>
              <a:ext uri="{FF2B5EF4-FFF2-40B4-BE49-F238E27FC236}">
                <a16:creationId xmlns:a16="http://schemas.microsoft.com/office/drawing/2014/main" id="{78F9232C-062E-47ED-836B-0B30CBD427B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922" y="1984057"/>
            <a:ext cx="3872150" cy="368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Начальная школа сайт МОУ СОШ с. Бессоновка">
            <a:extLst>
              <a:ext uri="{FF2B5EF4-FFF2-40B4-BE49-F238E27FC236}">
                <a16:creationId xmlns:a16="http://schemas.microsoft.com/office/drawing/2014/main" id="{5BBF7786-C5BF-4D4F-A666-009EB10258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10" y="2881788"/>
            <a:ext cx="3868088" cy="2924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6967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7544A47-6815-4E2F-A48D-B339D2B79C22}"/>
              </a:ext>
            </a:extLst>
          </p:cNvPr>
          <p:cNvSpPr/>
          <p:nvPr/>
        </p:nvSpPr>
        <p:spPr>
          <a:xfrm>
            <a:off x="103389" y="4380838"/>
            <a:ext cx="11969583" cy="355986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636DEBDB-C0E7-4875-90B6-A56F45BAE97F}"/>
              </a:ext>
            </a:extLst>
          </p:cNvPr>
          <p:cNvGrpSpPr/>
          <p:nvPr/>
        </p:nvGrpSpPr>
        <p:grpSpPr>
          <a:xfrm>
            <a:off x="165736" y="1544710"/>
            <a:ext cx="11971019" cy="5313290"/>
            <a:chOff x="110490" y="1690688"/>
            <a:chExt cx="11971019" cy="5313290"/>
          </a:xfrm>
        </p:grpSpPr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A2DDE5A1-3A8B-4B2A-9DF8-2963E51EFB78}"/>
                </a:ext>
              </a:extLst>
            </p:cNvPr>
            <p:cNvSpPr/>
            <p:nvPr/>
          </p:nvSpPr>
          <p:spPr>
            <a:xfrm>
              <a:off x="110490" y="6228931"/>
              <a:ext cx="11971019" cy="3276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BFA6B002-970A-4248-928B-1D51A09C5301}"/>
                </a:ext>
              </a:extLst>
            </p:cNvPr>
            <p:cNvSpPr/>
            <p:nvPr/>
          </p:nvSpPr>
          <p:spPr>
            <a:xfrm>
              <a:off x="110490" y="1845777"/>
              <a:ext cx="11971019" cy="3276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Полилиния: фигура 18">
              <a:extLst>
                <a:ext uri="{FF2B5EF4-FFF2-40B4-BE49-F238E27FC236}">
                  <a16:creationId xmlns:a16="http://schemas.microsoft.com/office/drawing/2014/main" id="{A988CB46-685F-41A1-B7EA-CE590CF6C511}"/>
                </a:ext>
              </a:extLst>
            </p:cNvPr>
            <p:cNvSpPr/>
            <p:nvPr/>
          </p:nvSpPr>
          <p:spPr>
            <a:xfrm>
              <a:off x="662970" y="1690688"/>
              <a:ext cx="11418539" cy="619488"/>
            </a:xfrm>
            <a:custGeom>
              <a:avLst/>
              <a:gdLst>
                <a:gd name="connsiteX0" fmla="*/ 0 w 11418539"/>
                <a:gd name="connsiteY0" fmla="*/ 103250 h 619488"/>
                <a:gd name="connsiteX1" fmla="*/ 103250 w 11418539"/>
                <a:gd name="connsiteY1" fmla="*/ 0 h 619488"/>
                <a:gd name="connsiteX2" fmla="*/ 11315289 w 11418539"/>
                <a:gd name="connsiteY2" fmla="*/ 0 h 619488"/>
                <a:gd name="connsiteX3" fmla="*/ 11418539 w 11418539"/>
                <a:gd name="connsiteY3" fmla="*/ 103250 h 619488"/>
                <a:gd name="connsiteX4" fmla="*/ 11418539 w 11418539"/>
                <a:gd name="connsiteY4" fmla="*/ 516238 h 619488"/>
                <a:gd name="connsiteX5" fmla="*/ 11315289 w 11418539"/>
                <a:gd name="connsiteY5" fmla="*/ 619488 h 619488"/>
                <a:gd name="connsiteX6" fmla="*/ 103250 w 11418539"/>
                <a:gd name="connsiteY6" fmla="*/ 619488 h 619488"/>
                <a:gd name="connsiteX7" fmla="*/ 0 w 11418539"/>
                <a:gd name="connsiteY7" fmla="*/ 516238 h 619488"/>
                <a:gd name="connsiteX8" fmla="*/ 0 w 11418539"/>
                <a:gd name="connsiteY8" fmla="*/ 103250 h 61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18539" h="619488">
                  <a:moveTo>
                    <a:pt x="0" y="103250"/>
                  </a:moveTo>
                  <a:cubicBezTo>
                    <a:pt x="0" y="46227"/>
                    <a:pt x="46227" y="0"/>
                    <a:pt x="103250" y="0"/>
                  </a:cubicBezTo>
                  <a:lnTo>
                    <a:pt x="11315289" y="0"/>
                  </a:lnTo>
                  <a:cubicBezTo>
                    <a:pt x="11372312" y="0"/>
                    <a:pt x="11418539" y="46227"/>
                    <a:pt x="11418539" y="103250"/>
                  </a:cubicBezTo>
                  <a:lnTo>
                    <a:pt x="11418539" y="516238"/>
                  </a:lnTo>
                  <a:cubicBezTo>
                    <a:pt x="11418539" y="573261"/>
                    <a:pt x="11372312" y="619488"/>
                    <a:pt x="11315289" y="619488"/>
                  </a:cubicBezTo>
                  <a:lnTo>
                    <a:pt x="103250" y="619488"/>
                  </a:lnTo>
                  <a:cubicBezTo>
                    <a:pt x="46227" y="619488"/>
                    <a:pt x="0" y="573261"/>
                    <a:pt x="0" y="516238"/>
                  </a:cubicBezTo>
                  <a:lnTo>
                    <a:pt x="0" y="10325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46974" tIns="30241" rIns="346974" bIns="30241" numCol="1" spcCol="1270" anchor="ctr" anchorCtr="0">
              <a:noAutofit/>
            </a:bodyPr>
            <a:lstStyle/>
            <a:p>
              <a:pPr marL="0" lvl="0" indent="0" algn="l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4000" kern="1200" dirty="0"/>
                <a:t>Медицинская карта</a:t>
              </a:r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3CA4FD84-46A9-44D0-9166-1B22CE21C6A0}"/>
                </a:ext>
              </a:extLst>
            </p:cNvPr>
            <p:cNvSpPr/>
            <p:nvPr/>
          </p:nvSpPr>
          <p:spPr>
            <a:xfrm>
              <a:off x="110490" y="2523332"/>
              <a:ext cx="11971019" cy="3276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Полилиния: фигура 20">
              <a:extLst>
                <a:ext uri="{FF2B5EF4-FFF2-40B4-BE49-F238E27FC236}">
                  <a16:creationId xmlns:a16="http://schemas.microsoft.com/office/drawing/2014/main" id="{67B8B07C-8F5A-4289-BBF1-8A429AFB6527}"/>
                </a:ext>
              </a:extLst>
            </p:cNvPr>
            <p:cNvSpPr/>
            <p:nvPr/>
          </p:nvSpPr>
          <p:spPr>
            <a:xfrm>
              <a:off x="619911" y="2381266"/>
              <a:ext cx="11461598" cy="611728"/>
            </a:xfrm>
            <a:custGeom>
              <a:avLst/>
              <a:gdLst>
                <a:gd name="connsiteX0" fmla="*/ 0 w 11461598"/>
                <a:gd name="connsiteY0" fmla="*/ 101957 h 611728"/>
                <a:gd name="connsiteX1" fmla="*/ 101957 w 11461598"/>
                <a:gd name="connsiteY1" fmla="*/ 0 h 611728"/>
                <a:gd name="connsiteX2" fmla="*/ 11359641 w 11461598"/>
                <a:gd name="connsiteY2" fmla="*/ 0 h 611728"/>
                <a:gd name="connsiteX3" fmla="*/ 11461598 w 11461598"/>
                <a:gd name="connsiteY3" fmla="*/ 101957 h 611728"/>
                <a:gd name="connsiteX4" fmla="*/ 11461598 w 11461598"/>
                <a:gd name="connsiteY4" fmla="*/ 509771 h 611728"/>
                <a:gd name="connsiteX5" fmla="*/ 11359641 w 11461598"/>
                <a:gd name="connsiteY5" fmla="*/ 611728 h 611728"/>
                <a:gd name="connsiteX6" fmla="*/ 101957 w 11461598"/>
                <a:gd name="connsiteY6" fmla="*/ 611728 h 611728"/>
                <a:gd name="connsiteX7" fmla="*/ 0 w 11461598"/>
                <a:gd name="connsiteY7" fmla="*/ 509771 h 611728"/>
                <a:gd name="connsiteX8" fmla="*/ 0 w 11461598"/>
                <a:gd name="connsiteY8" fmla="*/ 101957 h 611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61598" h="611728">
                  <a:moveTo>
                    <a:pt x="0" y="101957"/>
                  </a:moveTo>
                  <a:cubicBezTo>
                    <a:pt x="0" y="45648"/>
                    <a:pt x="45648" y="0"/>
                    <a:pt x="101957" y="0"/>
                  </a:cubicBezTo>
                  <a:lnTo>
                    <a:pt x="11359641" y="0"/>
                  </a:lnTo>
                  <a:cubicBezTo>
                    <a:pt x="11415950" y="0"/>
                    <a:pt x="11461598" y="45648"/>
                    <a:pt x="11461598" y="101957"/>
                  </a:cubicBezTo>
                  <a:lnTo>
                    <a:pt x="11461598" y="509771"/>
                  </a:lnTo>
                  <a:cubicBezTo>
                    <a:pt x="11461598" y="566080"/>
                    <a:pt x="11415950" y="611728"/>
                    <a:pt x="11359641" y="611728"/>
                  </a:cubicBezTo>
                  <a:lnTo>
                    <a:pt x="101957" y="611728"/>
                  </a:lnTo>
                  <a:cubicBezTo>
                    <a:pt x="45648" y="611728"/>
                    <a:pt x="0" y="566080"/>
                    <a:pt x="0" y="509771"/>
                  </a:cubicBezTo>
                  <a:lnTo>
                    <a:pt x="0" y="10195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46595" tIns="29862" rIns="346595" bIns="29862" numCol="1" spcCol="1270" anchor="ctr" anchorCtr="0">
              <a:noAutofit/>
            </a:bodyPr>
            <a:lstStyle/>
            <a:p>
              <a:pPr marL="0" lvl="0" indent="0" algn="l" defTabSz="17780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ru-RU" sz="4000" kern="1200" dirty="0"/>
                <a:t>Работа с родителями: анкетирование, беседа</a:t>
              </a:r>
            </a:p>
          </p:txBody>
        </p:sp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E94ADB01-10E5-463F-ADDB-ED95E05A81F7}"/>
                </a:ext>
              </a:extLst>
            </p:cNvPr>
            <p:cNvSpPr/>
            <p:nvPr/>
          </p:nvSpPr>
          <p:spPr>
            <a:xfrm>
              <a:off x="110490" y="3429000"/>
              <a:ext cx="11971019" cy="3276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Полилиния: фигура 22">
              <a:extLst>
                <a:ext uri="{FF2B5EF4-FFF2-40B4-BE49-F238E27FC236}">
                  <a16:creationId xmlns:a16="http://schemas.microsoft.com/office/drawing/2014/main" id="{E4BD7D10-6318-4667-8808-AE584A9E0DF0}"/>
                </a:ext>
              </a:extLst>
            </p:cNvPr>
            <p:cNvSpPr/>
            <p:nvPr/>
          </p:nvSpPr>
          <p:spPr>
            <a:xfrm>
              <a:off x="635971" y="3064084"/>
              <a:ext cx="11445538" cy="1046371"/>
            </a:xfrm>
            <a:custGeom>
              <a:avLst/>
              <a:gdLst>
                <a:gd name="connsiteX0" fmla="*/ 0 w 11445538"/>
                <a:gd name="connsiteY0" fmla="*/ 174399 h 1046371"/>
                <a:gd name="connsiteX1" fmla="*/ 174399 w 11445538"/>
                <a:gd name="connsiteY1" fmla="*/ 0 h 1046371"/>
                <a:gd name="connsiteX2" fmla="*/ 11271139 w 11445538"/>
                <a:gd name="connsiteY2" fmla="*/ 0 h 1046371"/>
                <a:gd name="connsiteX3" fmla="*/ 11445538 w 11445538"/>
                <a:gd name="connsiteY3" fmla="*/ 174399 h 1046371"/>
                <a:gd name="connsiteX4" fmla="*/ 11445538 w 11445538"/>
                <a:gd name="connsiteY4" fmla="*/ 871972 h 1046371"/>
                <a:gd name="connsiteX5" fmla="*/ 11271139 w 11445538"/>
                <a:gd name="connsiteY5" fmla="*/ 1046371 h 1046371"/>
                <a:gd name="connsiteX6" fmla="*/ 174399 w 11445538"/>
                <a:gd name="connsiteY6" fmla="*/ 1046371 h 1046371"/>
                <a:gd name="connsiteX7" fmla="*/ 0 w 11445538"/>
                <a:gd name="connsiteY7" fmla="*/ 871972 h 1046371"/>
                <a:gd name="connsiteX8" fmla="*/ 0 w 11445538"/>
                <a:gd name="connsiteY8" fmla="*/ 174399 h 1046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45538" h="1046371">
                  <a:moveTo>
                    <a:pt x="0" y="174399"/>
                  </a:moveTo>
                  <a:cubicBezTo>
                    <a:pt x="0" y="78081"/>
                    <a:pt x="78081" y="0"/>
                    <a:pt x="174399" y="0"/>
                  </a:cubicBezTo>
                  <a:lnTo>
                    <a:pt x="11271139" y="0"/>
                  </a:lnTo>
                  <a:cubicBezTo>
                    <a:pt x="11367457" y="0"/>
                    <a:pt x="11445538" y="78081"/>
                    <a:pt x="11445538" y="174399"/>
                  </a:cubicBezTo>
                  <a:lnTo>
                    <a:pt x="11445538" y="871972"/>
                  </a:lnTo>
                  <a:cubicBezTo>
                    <a:pt x="11445538" y="968290"/>
                    <a:pt x="11367457" y="1046371"/>
                    <a:pt x="11271139" y="1046371"/>
                  </a:cubicBezTo>
                  <a:lnTo>
                    <a:pt x="174399" y="1046371"/>
                  </a:lnTo>
                  <a:cubicBezTo>
                    <a:pt x="78081" y="1046371"/>
                    <a:pt x="0" y="968290"/>
                    <a:pt x="0" y="871972"/>
                  </a:cubicBezTo>
                  <a:lnTo>
                    <a:pt x="0" y="174399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67813" tIns="51080" rIns="367813" bIns="51080" numCol="1" spcCol="1270" anchor="ctr" anchorCtr="0">
              <a:noAutofit/>
            </a:bodyPr>
            <a:lstStyle/>
            <a:p>
              <a:pPr marL="0" lvl="0" indent="0" algn="l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400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Диагностика учителем-логопедом устной речи – 1 класс</a:t>
              </a:r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F1383265-63D5-4715-AACA-4795A6C2F57B}"/>
                </a:ext>
              </a:extLst>
            </p:cNvPr>
            <p:cNvSpPr/>
            <p:nvPr/>
          </p:nvSpPr>
          <p:spPr>
            <a:xfrm>
              <a:off x="110490" y="5468415"/>
              <a:ext cx="11971019" cy="3276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Полилиния: фигура 24">
              <a:extLst>
                <a:ext uri="{FF2B5EF4-FFF2-40B4-BE49-F238E27FC236}">
                  <a16:creationId xmlns:a16="http://schemas.microsoft.com/office/drawing/2014/main" id="{A0B9A0C8-B819-469B-8370-19694AAB0693}"/>
                </a:ext>
              </a:extLst>
            </p:cNvPr>
            <p:cNvSpPr/>
            <p:nvPr/>
          </p:nvSpPr>
          <p:spPr>
            <a:xfrm>
              <a:off x="662970" y="5981772"/>
              <a:ext cx="11418539" cy="1022206"/>
            </a:xfrm>
            <a:custGeom>
              <a:avLst/>
              <a:gdLst>
                <a:gd name="connsiteX0" fmla="*/ 0 w 11418539"/>
                <a:gd name="connsiteY0" fmla="*/ 170371 h 1022206"/>
                <a:gd name="connsiteX1" fmla="*/ 170371 w 11418539"/>
                <a:gd name="connsiteY1" fmla="*/ 0 h 1022206"/>
                <a:gd name="connsiteX2" fmla="*/ 11248168 w 11418539"/>
                <a:gd name="connsiteY2" fmla="*/ 0 h 1022206"/>
                <a:gd name="connsiteX3" fmla="*/ 11418539 w 11418539"/>
                <a:gd name="connsiteY3" fmla="*/ 170371 h 1022206"/>
                <a:gd name="connsiteX4" fmla="*/ 11418539 w 11418539"/>
                <a:gd name="connsiteY4" fmla="*/ 851835 h 1022206"/>
                <a:gd name="connsiteX5" fmla="*/ 11248168 w 11418539"/>
                <a:gd name="connsiteY5" fmla="*/ 1022206 h 1022206"/>
                <a:gd name="connsiteX6" fmla="*/ 170371 w 11418539"/>
                <a:gd name="connsiteY6" fmla="*/ 1022206 h 1022206"/>
                <a:gd name="connsiteX7" fmla="*/ 0 w 11418539"/>
                <a:gd name="connsiteY7" fmla="*/ 851835 h 1022206"/>
                <a:gd name="connsiteX8" fmla="*/ 0 w 11418539"/>
                <a:gd name="connsiteY8" fmla="*/ 170371 h 1022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18539" h="1022206">
                  <a:moveTo>
                    <a:pt x="0" y="170371"/>
                  </a:moveTo>
                  <a:cubicBezTo>
                    <a:pt x="0" y="76278"/>
                    <a:pt x="76278" y="0"/>
                    <a:pt x="170371" y="0"/>
                  </a:cubicBezTo>
                  <a:lnTo>
                    <a:pt x="11248168" y="0"/>
                  </a:lnTo>
                  <a:cubicBezTo>
                    <a:pt x="11342261" y="0"/>
                    <a:pt x="11418539" y="76278"/>
                    <a:pt x="11418539" y="170371"/>
                  </a:cubicBezTo>
                  <a:lnTo>
                    <a:pt x="11418539" y="851835"/>
                  </a:lnTo>
                  <a:cubicBezTo>
                    <a:pt x="11418539" y="945928"/>
                    <a:pt x="11342261" y="1022206"/>
                    <a:pt x="11248168" y="1022206"/>
                  </a:cubicBezTo>
                  <a:lnTo>
                    <a:pt x="170371" y="1022206"/>
                  </a:lnTo>
                  <a:cubicBezTo>
                    <a:pt x="76278" y="1022206"/>
                    <a:pt x="0" y="945928"/>
                    <a:pt x="0" y="851835"/>
                  </a:cubicBezTo>
                  <a:lnTo>
                    <a:pt x="0" y="17037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66633" tIns="49900" rIns="366633" bIns="49900" numCol="1" spcCol="1270" anchor="ctr" anchorCtr="0">
              <a:noAutofit/>
            </a:bodyPr>
            <a:lstStyle/>
            <a:p>
              <a:pPr marL="0" lvl="0" indent="0" algn="l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400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ПМПК (Психолого-медико-педагогическая комиссия)</a:t>
              </a:r>
            </a:p>
          </p:txBody>
        </p:sp>
        <p:sp>
          <p:nvSpPr>
            <p:cNvPr id="27" name="Полилиния: фигура 26">
              <a:extLst>
                <a:ext uri="{FF2B5EF4-FFF2-40B4-BE49-F238E27FC236}">
                  <a16:creationId xmlns:a16="http://schemas.microsoft.com/office/drawing/2014/main" id="{94A36463-B86F-4388-BC9B-4336C223850D}"/>
                </a:ext>
              </a:extLst>
            </p:cNvPr>
            <p:cNvSpPr/>
            <p:nvPr/>
          </p:nvSpPr>
          <p:spPr>
            <a:xfrm>
              <a:off x="682545" y="4204374"/>
              <a:ext cx="11398964" cy="1069473"/>
            </a:xfrm>
            <a:custGeom>
              <a:avLst/>
              <a:gdLst>
                <a:gd name="connsiteX0" fmla="*/ 0 w 11398964"/>
                <a:gd name="connsiteY0" fmla="*/ 178249 h 1069473"/>
                <a:gd name="connsiteX1" fmla="*/ 178249 w 11398964"/>
                <a:gd name="connsiteY1" fmla="*/ 0 h 1069473"/>
                <a:gd name="connsiteX2" fmla="*/ 11220715 w 11398964"/>
                <a:gd name="connsiteY2" fmla="*/ 0 h 1069473"/>
                <a:gd name="connsiteX3" fmla="*/ 11398964 w 11398964"/>
                <a:gd name="connsiteY3" fmla="*/ 178249 h 1069473"/>
                <a:gd name="connsiteX4" fmla="*/ 11398964 w 11398964"/>
                <a:gd name="connsiteY4" fmla="*/ 891224 h 1069473"/>
                <a:gd name="connsiteX5" fmla="*/ 11220715 w 11398964"/>
                <a:gd name="connsiteY5" fmla="*/ 1069473 h 1069473"/>
                <a:gd name="connsiteX6" fmla="*/ 178249 w 11398964"/>
                <a:gd name="connsiteY6" fmla="*/ 1069473 h 1069473"/>
                <a:gd name="connsiteX7" fmla="*/ 0 w 11398964"/>
                <a:gd name="connsiteY7" fmla="*/ 891224 h 1069473"/>
                <a:gd name="connsiteX8" fmla="*/ 0 w 11398964"/>
                <a:gd name="connsiteY8" fmla="*/ 178249 h 1069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398964" h="1069473">
                  <a:moveTo>
                    <a:pt x="0" y="178249"/>
                  </a:moveTo>
                  <a:cubicBezTo>
                    <a:pt x="0" y="79805"/>
                    <a:pt x="79805" y="0"/>
                    <a:pt x="178249" y="0"/>
                  </a:cubicBezTo>
                  <a:lnTo>
                    <a:pt x="11220715" y="0"/>
                  </a:lnTo>
                  <a:cubicBezTo>
                    <a:pt x="11319159" y="0"/>
                    <a:pt x="11398964" y="79805"/>
                    <a:pt x="11398964" y="178249"/>
                  </a:cubicBezTo>
                  <a:lnTo>
                    <a:pt x="11398964" y="891224"/>
                  </a:lnTo>
                  <a:cubicBezTo>
                    <a:pt x="11398964" y="989668"/>
                    <a:pt x="11319159" y="1069473"/>
                    <a:pt x="11220715" y="1069473"/>
                  </a:cubicBezTo>
                  <a:lnTo>
                    <a:pt x="178249" y="1069473"/>
                  </a:lnTo>
                  <a:cubicBezTo>
                    <a:pt x="79805" y="1069473"/>
                    <a:pt x="0" y="989668"/>
                    <a:pt x="0" y="891224"/>
                  </a:cubicBezTo>
                  <a:lnTo>
                    <a:pt x="0" y="178249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68940" tIns="52207" rIns="368940" bIns="52207" numCol="1" spcCol="1270" anchor="ctr" anchorCtr="0">
              <a:noAutofit/>
            </a:bodyPr>
            <a:lstStyle/>
            <a:p>
              <a:pPr marL="0" lvl="0" indent="0" algn="l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400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Обследование  учителем-логопедом письменной  речи (диктант, тетради) – 2 - 4 класс</a:t>
              </a:r>
            </a:p>
          </p:txBody>
        </p:sp>
      </p:grp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3F2FEBE2-0263-4FD2-8123-77DC621E958F}"/>
              </a:ext>
            </a:extLst>
          </p:cNvPr>
          <p:cNvGrpSpPr/>
          <p:nvPr/>
        </p:nvGrpSpPr>
        <p:grpSpPr>
          <a:xfrm>
            <a:off x="738579" y="5224010"/>
            <a:ext cx="11453421" cy="569058"/>
            <a:chOff x="572843" y="1511380"/>
            <a:chExt cx="11453421" cy="569058"/>
          </a:xfrm>
        </p:grpSpPr>
        <p:sp>
          <p:nvSpPr>
            <p:cNvPr id="10" name="Прямоугольник: скругленные углы 9">
              <a:extLst>
                <a:ext uri="{FF2B5EF4-FFF2-40B4-BE49-F238E27FC236}">
                  <a16:creationId xmlns:a16="http://schemas.microsoft.com/office/drawing/2014/main" id="{3DBB28D6-618C-4942-8966-2B76ADB592B9}"/>
                </a:ext>
              </a:extLst>
            </p:cNvPr>
            <p:cNvSpPr/>
            <p:nvPr/>
          </p:nvSpPr>
          <p:spPr>
            <a:xfrm>
              <a:off x="572843" y="1511380"/>
              <a:ext cx="11398176" cy="569058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Прямоугольник: скругленные углы 4">
              <a:extLst>
                <a:ext uri="{FF2B5EF4-FFF2-40B4-BE49-F238E27FC236}">
                  <a16:creationId xmlns:a16="http://schemas.microsoft.com/office/drawing/2014/main" id="{2C5BB1A1-9F24-43BA-AD4B-873E79EA564B}"/>
                </a:ext>
              </a:extLst>
            </p:cNvPr>
            <p:cNvSpPr txBox="1"/>
            <p:nvPr/>
          </p:nvSpPr>
          <p:spPr>
            <a:xfrm>
              <a:off x="683646" y="1539159"/>
              <a:ext cx="11342618" cy="5135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16733" tIns="0" rIns="316733" bIns="0" numCol="1" spcCol="1270" anchor="ctr" anchorCtr="0">
              <a:noAutofit/>
            </a:bodyPr>
            <a:lstStyle/>
            <a:p>
              <a:pPr marL="0" lvl="0" indent="0" algn="l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400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Диагностика школьным психологом</a:t>
              </a:r>
            </a:p>
          </p:txBody>
        </p:sp>
      </p:grpSp>
      <p:sp>
        <p:nvSpPr>
          <p:cNvPr id="13" name="Заголовок 12">
            <a:extLst>
              <a:ext uri="{FF2B5EF4-FFF2-40B4-BE49-F238E27FC236}">
                <a16:creationId xmlns:a16="http://schemas.microsoft.com/office/drawing/2014/main" id="{DE70B224-4E11-48B7-9A10-B0A760B44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157" y="159146"/>
            <a:ext cx="8571713" cy="1124292"/>
          </a:xfr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Выявление группы риска учащихся</a:t>
            </a:r>
          </a:p>
        </p:txBody>
      </p:sp>
    </p:spTree>
    <p:extLst>
      <p:ext uri="{BB962C8B-B14F-4D97-AF65-F5344CB8AC3E}">
        <p14:creationId xmlns:p14="http://schemas.microsoft.com/office/powerpoint/2010/main" val="11106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49B1824-8CEA-431F-8A7E-D04115C2A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805" y="614044"/>
            <a:ext cx="11590886" cy="6243956"/>
          </a:xfrm>
        </p:spPr>
        <p:txBody>
          <a:bodyPr>
            <a:normAutofit/>
          </a:bodyPr>
          <a:lstStyle/>
          <a:p>
            <a:pPr lvl="0"/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занимался ли ребенок до школы с логопедом- посещал логопедический сад, логопедическую группу, индивидуальные занятия.</a:t>
            </a:r>
          </a:p>
          <a:p>
            <a:pPr lvl="0"/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ребенок левша или переученный левша;</a:t>
            </a:r>
          </a:p>
          <a:p>
            <a:pPr lvl="0"/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в семье говорят на двух или более языках;</a:t>
            </a:r>
          </a:p>
          <a:p>
            <a:pPr lvl="0"/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ребенок слишком рано пошел в школу;</a:t>
            </a:r>
          </a:p>
          <a:p>
            <a:pPr lvl="0"/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у ребенка есть сложности с памятью и вниманием;</a:t>
            </a:r>
          </a:p>
          <a:p>
            <a:pPr lvl="0"/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нарушено звукопроизношение (это может привести к ошибкам на письме — ребенок пишет то, что говорит);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860067-06C2-4B7B-AFCF-6CCE253BF3DA}"/>
              </a:ext>
            </a:extLst>
          </p:cNvPr>
          <p:cNvSpPr txBox="1"/>
          <p:nvPr/>
        </p:nvSpPr>
        <p:spPr>
          <a:xfrm>
            <a:off x="725805" y="-93842"/>
            <a:ext cx="64514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Вопросы для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3057163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7544A47-6815-4E2F-A48D-B339D2B79C22}"/>
              </a:ext>
            </a:extLst>
          </p:cNvPr>
          <p:cNvSpPr/>
          <p:nvPr/>
        </p:nvSpPr>
        <p:spPr>
          <a:xfrm>
            <a:off x="103389" y="4380838"/>
            <a:ext cx="11969583" cy="355986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636DEBDB-C0E7-4875-90B6-A56F45BAE97F}"/>
              </a:ext>
            </a:extLst>
          </p:cNvPr>
          <p:cNvGrpSpPr/>
          <p:nvPr/>
        </p:nvGrpSpPr>
        <p:grpSpPr>
          <a:xfrm>
            <a:off x="165736" y="1544710"/>
            <a:ext cx="11971019" cy="5313290"/>
            <a:chOff x="110490" y="1690688"/>
            <a:chExt cx="11971019" cy="5313290"/>
          </a:xfrm>
        </p:grpSpPr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A2DDE5A1-3A8B-4B2A-9DF8-2963E51EFB78}"/>
                </a:ext>
              </a:extLst>
            </p:cNvPr>
            <p:cNvSpPr/>
            <p:nvPr/>
          </p:nvSpPr>
          <p:spPr>
            <a:xfrm>
              <a:off x="110490" y="6228931"/>
              <a:ext cx="11971019" cy="3276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BFA6B002-970A-4248-928B-1D51A09C5301}"/>
                </a:ext>
              </a:extLst>
            </p:cNvPr>
            <p:cNvSpPr/>
            <p:nvPr/>
          </p:nvSpPr>
          <p:spPr>
            <a:xfrm>
              <a:off x="110490" y="1845777"/>
              <a:ext cx="11971019" cy="3276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Полилиния: фигура 18">
              <a:extLst>
                <a:ext uri="{FF2B5EF4-FFF2-40B4-BE49-F238E27FC236}">
                  <a16:creationId xmlns:a16="http://schemas.microsoft.com/office/drawing/2014/main" id="{A988CB46-685F-41A1-B7EA-CE590CF6C511}"/>
                </a:ext>
              </a:extLst>
            </p:cNvPr>
            <p:cNvSpPr/>
            <p:nvPr/>
          </p:nvSpPr>
          <p:spPr>
            <a:xfrm>
              <a:off x="662970" y="1690688"/>
              <a:ext cx="11418539" cy="619488"/>
            </a:xfrm>
            <a:custGeom>
              <a:avLst/>
              <a:gdLst>
                <a:gd name="connsiteX0" fmla="*/ 0 w 11418539"/>
                <a:gd name="connsiteY0" fmla="*/ 103250 h 619488"/>
                <a:gd name="connsiteX1" fmla="*/ 103250 w 11418539"/>
                <a:gd name="connsiteY1" fmla="*/ 0 h 619488"/>
                <a:gd name="connsiteX2" fmla="*/ 11315289 w 11418539"/>
                <a:gd name="connsiteY2" fmla="*/ 0 h 619488"/>
                <a:gd name="connsiteX3" fmla="*/ 11418539 w 11418539"/>
                <a:gd name="connsiteY3" fmla="*/ 103250 h 619488"/>
                <a:gd name="connsiteX4" fmla="*/ 11418539 w 11418539"/>
                <a:gd name="connsiteY4" fmla="*/ 516238 h 619488"/>
                <a:gd name="connsiteX5" fmla="*/ 11315289 w 11418539"/>
                <a:gd name="connsiteY5" fmla="*/ 619488 h 619488"/>
                <a:gd name="connsiteX6" fmla="*/ 103250 w 11418539"/>
                <a:gd name="connsiteY6" fmla="*/ 619488 h 619488"/>
                <a:gd name="connsiteX7" fmla="*/ 0 w 11418539"/>
                <a:gd name="connsiteY7" fmla="*/ 516238 h 619488"/>
                <a:gd name="connsiteX8" fmla="*/ 0 w 11418539"/>
                <a:gd name="connsiteY8" fmla="*/ 103250 h 61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18539" h="619488">
                  <a:moveTo>
                    <a:pt x="0" y="103250"/>
                  </a:moveTo>
                  <a:cubicBezTo>
                    <a:pt x="0" y="46227"/>
                    <a:pt x="46227" y="0"/>
                    <a:pt x="103250" y="0"/>
                  </a:cubicBezTo>
                  <a:lnTo>
                    <a:pt x="11315289" y="0"/>
                  </a:lnTo>
                  <a:cubicBezTo>
                    <a:pt x="11372312" y="0"/>
                    <a:pt x="11418539" y="46227"/>
                    <a:pt x="11418539" y="103250"/>
                  </a:cubicBezTo>
                  <a:lnTo>
                    <a:pt x="11418539" y="516238"/>
                  </a:lnTo>
                  <a:cubicBezTo>
                    <a:pt x="11418539" y="573261"/>
                    <a:pt x="11372312" y="619488"/>
                    <a:pt x="11315289" y="619488"/>
                  </a:cubicBezTo>
                  <a:lnTo>
                    <a:pt x="103250" y="619488"/>
                  </a:lnTo>
                  <a:cubicBezTo>
                    <a:pt x="46227" y="619488"/>
                    <a:pt x="0" y="573261"/>
                    <a:pt x="0" y="516238"/>
                  </a:cubicBezTo>
                  <a:lnTo>
                    <a:pt x="0" y="10325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46974" tIns="30241" rIns="346974" bIns="30241" numCol="1" spcCol="1270" anchor="ctr" anchorCtr="0">
              <a:noAutofit/>
            </a:bodyPr>
            <a:lstStyle/>
            <a:p>
              <a:pPr marL="0" lvl="0" indent="0" algn="l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400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Медицинская карта</a:t>
              </a:r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3CA4FD84-46A9-44D0-9166-1B22CE21C6A0}"/>
                </a:ext>
              </a:extLst>
            </p:cNvPr>
            <p:cNvSpPr/>
            <p:nvPr/>
          </p:nvSpPr>
          <p:spPr>
            <a:xfrm>
              <a:off x="110490" y="2523332"/>
              <a:ext cx="11971019" cy="3276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Полилиния: фигура 20">
              <a:extLst>
                <a:ext uri="{FF2B5EF4-FFF2-40B4-BE49-F238E27FC236}">
                  <a16:creationId xmlns:a16="http://schemas.microsoft.com/office/drawing/2014/main" id="{67B8B07C-8F5A-4289-BBF1-8A429AFB6527}"/>
                </a:ext>
              </a:extLst>
            </p:cNvPr>
            <p:cNvSpPr/>
            <p:nvPr/>
          </p:nvSpPr>
          <p:spPr>
            <a:xfrm>
              <a:off x="619911" y="2381266"/>
              <a:ext cx="11461598" cy="611728"/>
            </a:xfrm>
            <a:custGeom>
              <a:avLst/>
              <a:gdLst>
                <a:gd name="connsiteX0" fmla="*/ 0 w 11461598"/>
                <a:gd name="connsiteY0" fmla="*/ 101957 h 611728"/>
                <a:gd name="connsiteX1" fmla="*/ 101957 w 11461598"/>
                <a:gd name="connsiteY1" fmla="*/ 0 h 611728"/>
                <a:gd name="connsiteX2" fmla="*/ 11359641 w 11461598"/>
                <a:gd name="connsiteY2" fmla="*/ 0 h 611728"/>
                <a:gd name="connsiteX3" fmla="*/ 11461598 w 11461598"/>
                <a:gd name="connsiteY3" fmla="*/ 101957 h 611728"/>
                <a:gd name="connsiteX4" fmla="*/ 11461598 w 11461598"/>
                <a:gd name="connsiteY4" fmla="*/ 509771 h 611728"/>
                <a:gd name="connsiteX5" fmla="*/ 11359641 w 11461598"/>
                <a:gd name="connsiteY5" fmla="*/ 611728 h 611728"/>
                <a:gd name="connsiteX6" fmla="*/ 101957 w 11461598"/>
                <a:gd name="connsiteY6" fmla="*/ 611728 h 611728"/>
                <a:gd name="connsiteX7" fmla="*/ 0 w 11461598"/>
                <a:gd name="connsiteY7" fmla="*/ 509771 h 611728"/>
                <a:gd name="connsiteX8" fmla="*/ 0 w 11461598"/>
                <a:gd name="connsiteY8" fmla="*/ 101957 h 611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61598" h="611728">
                  <a:moveTo>
                    <a:pt x="0" y="101957"/>
                  </a:moveTo>
                  <a:cubicBezTo>
                    <a:pt x="0" y="45648"/>
                    <a:pt x="45648" y="0"/>
                    <a:pt x="101957" y="0"/>
                  </a:cubicBezTo>
                  <a:lnTo>
                    <a:pt x="11359641" y="0"/>
                  </a:lnTo>
                  <a:cubicBezTo>
                    <a:pt x="11415950" y="0"/>
                    <a:pt x="11461598" y="45648"/>
                    <a:pt x="11461598" y="101957"/>
                  </a:cubicBezTo>
                  <a:lnTo>
                    <a:pt x="11461598" y="509771"/>
                  </a:lnTo>
                  <a:cubicBezTo>
                    <a:pt x="11461598" y="566080"/>
                    <a:pt x="11415950" y="611728"/>
                    <a:pt x="11359641" y="611728"/>
                  </a:cubicBezTo>
                  <a:lnTo>
                    <a:pt x="101957" y="611728"/>
                  </a:lnTo>
                  <a:cubicBezTo>
                    <a:pt x="45648" y="611728"/>
                    <a:pt x="0" y="566080"/>
                    <a:pt x="0" y="509771"/>
                  </a:cubicBezTo>
                  <a:lnTo>
                    <a:pt x="0" y="10195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46595" tIns="29862" rIns="346595" bIns="29862" numCol="1" spcCol="1270" anchor="ctr" anchorCtr="0">
              <a:noAutofit/>
            </a:bodyPr>
            <a:lstStyle/>
            <a:p>
              <a:pPr marL="0" lvl="0" indent="0" algn="l" defTabSz="17780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ru-RU" sz="400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Работа с родителями: анкетирование, беседа</a:t>
              </a:r>
            </a:p>
          </p:txBody>
        </p:sp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E94ADB01-10E5-463F-ADDB-ED95E05A81F7}"/>
                </a:ext>
              </a:extLst>
            </p:cNvPr>
            <p:cNvSpPr/>
            <p:nvPr/>
          </p:nvSpPr>
          <p:spPr>
            <a:xfrm>
              <a:off x="110490" y="3429000"/>
              <a:ext cx="11971019" cy="3276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Полилиния: фигура 22">
              <a:extLst>
                <a:ext uri="{FF2B5EF4-FFF2-40B4-BE49-F238E27FC236}">
                  <a16:creationId xmlns:a16="http://schemas.microsoft.com/office/drawing/2014/main" id="{E4BD7D10-6318-4667-8808-AE584A9E0DF0}"/>
                </a:ext>
              </a:extLst>
            </p:cNvPr>
            <p:cNvSpPr/>
            <p:nvPr/>
          </p:nvSpPr>
          <p:spPr>
            <a:xfrm>
              <a:off x="635971" y="3064084"/>
              <a:ext cx="11445538" cy="1046371"/>
            </a:xfrm>
            <a:custGeom>
              <a:avLst/>
              <a:gdLst>
                <a:gd name="connsiteX0" fmla="*/ 0 w 11445538"/>
                <a:gd name="connsiteY0" fmla="*/ 174399 h 1046371"/>
                <a:gd name="connsiteX1" fmla="*/ 174399 w 11445538"/>
                <a:gd name="connsiteY1" fmla="*/ 0 h 1046371"/>
                <a:gd name="connsiteX2" fmla="*/ 11271139 w 11445538"/>
                <a:gd name="connsiteY2" fmla="*/ 0 h 1046371"/>
                <a:gd name="connsiteX3" fmla="*/ 11445538 w 11445538"/>
                <a:gd name="connsiteY3" fmla="*/ 174399 h 1046371"/>
                <a:gd name="connsiteX4" fmla="*/ 11445538 w 11445538"/>
                <a:gd name="connsiteY4" fmla="*/ 871972 h 1046371"/>
                <a:gd name="connsiteX5" fmla="*/ 11271139 w 11445538"/>
                <a:gd name="connsiteY5" fmla="*/ 1046371 h 1046371"/>
                <a:gd name="connsiteX6" fmla="*/ 174399 w 11445538"/>
                <a:gd name="connsiteY6" fmla="*/ 1046371 h 1046371"/>
                <a:gd name="connsiteX7" fmla="*/ 0 w 11445538"/>
                <a:gd name="connsiteY7" fmla="*/ 871972 h 1046371"/>
                <a:gd name="connsiteX8" fmla="*/ 0 w 11445538"/>
                <a:gd name="connsiteY8" fmla="*/ 174399 h 1046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45538" h="1046371">
                  <a:moveTo>
                    <a:pt x="0" y="174399"/>
                  </a:moveTo>
                  <a:cubicBezTo>
                    <a:pt x="0" y="78081"/>
                    <a:pt x="78081" y="0"/>
                    <a:pt x="174399" y="0"/>
                  </a:cubicBezTo>
                  <a:lnTo>
                    <a:pt x="11271139" y="0"/>
                  </a:lnTo>
                  <a:cubicBezTo>
                    <a:pt x="11367457" y="0"/>
                    <a:pt x="11445538" y="78081"/>
                    <a:pt x="11445538" y="174399"/>
                  </a:cubicBezTo>
                  <a:lnTo>
                    <a:pt x="11445538" y="871972"/>
                  </a:lnTo>
                  <a:cubicBezTo>
                    <a:pt x="11445538" y="968290"/>
                    <a:pt x="11367457" y="1046371"/>
                    <a:pt x="11271139" y="1046371"/>
                  </a:cubicBezTo>
                  <a:lnTo>
                    <a:pt x="174399" y="1046371"/>
                  </a:lnTo>
                  <a:cubicBezTo>
                    <a:pt x="78081" y="1046371"/>
                    <a:pt x="0" y="968290"/>
                    <a:pt x="0" y="871972"/>
                  </a:cubicBezTo>
                  <a:lnTo>
                    <a:pt x="0" y="174399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67813" tIns="51080" rIns="367813" bIns="51080" numCol="1" spcCol="1270" anchor="ctr" anchorCtr="0">
              <a:noAutofit/>
            </a:bodyPr>
            <a:lstStyle/>
            <a:p>
              <a:pPr marL="0" lvl="0" indent="0" algn="l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400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Диагностика учителем-логопедом устной речи – 1 класс</a:t>
              </a:r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F1383265-63D5-4715-AACA-4795A6C2F57B}"/>
                </a:ext>
              </a:extLst>
            </p:cNvPr>
            <p:cNvSpPr/>
            <p:nvPr/>
          </p:nvSpPr>
          <p:spPr>
            <a:xfrm>
              <a:off x="110490" y="5468415"/>
              <a:ext cx="11971019" cy="3276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Полилиния: фигура 24">
              <a:extLst>
                <a:ext uri="{FF2B5EF4-FFF2-40B4-BE49-F238E27FC236}">
                  <a16:creationId xmlns:a16="http://schemas.microsoft.com/office/drawing/2014/main" id="{A0B9A0C8-B819-469B-8370-19694AAB0693}"/>
                </a:ext>
              </a:extLst>
            </p:cNvPr>
            <p:cNvSpPr/>
            <p:nvPr/>
          </p:nvSpPr>
          <p:spPr>
            <a:xfrm>
              <a:off x="662970" y="5981772"/>
              <a:ext cx="11418539" cy="1022206"/>
            </a:xfrm>
            <a:custGeom>
              <a:avLst/>
              <a:gdLst>
                <a:gd name="connsiteX0" fmla="*/ 0 w 11418539"/>
                <a:gd name="connsiteY0" fmla="*/ 170371 h 1022206"/>
                <a:gd name="connsiteX1" fmla="*/ 170371 w 11418539"/>
                <a:gd name="connsiteY1" fmla="*/ 0 h 1022206"/>
                <a:gd name="connsiteX2" fmla="*/ 11248168 w 11418539"/>
                <a:gd name="connsiteY2" fmla="*/ 0 h 1022206"/>
                <a:gd name="connsiteX3" fmla="*/ 11418539 w 11418539"/>
                <a:gd name="connsiteY3" fmla="*/ 170371 h 1022206"/>
                <a:gd name="connsiteX4" fmla="*/ 11418539 w 11418539"/>
                <a:gd name="connsiteY4" fmla="*/ 851835 h 1022206"/>
                <a:gd name="connsiteX5" fmla="*/ 11248168 w 11418539"/>
                <a:gd name="connsiteY5" fmla="*/ 1022206 h 1022206"/>
                <a:gd name="connsiteX6" fmla="*/ 170371 w 11418539"/>
                <a:gd name="connsiteY6" fmla="*/ 1022206 h 1022206"/>
                <a:gd name="connsiteX7" fmla="*/ 0 w 11418539"/>
                <a:gd name="connsiteY7" fmla="*/ 851835 h 1022206"/>
                <a:gd name="connsiteX8" fmla="*/ 0 w 11418539"/>
                <a:gd name="connsiteY8" fmla="*/ 170371 h 1022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18539" h="1022206">
                  <a:moveTo>
                    <a:pt x="0" y="170371"/>
                  </a:moveTo>
                  <a:cubicBezTo>
                    <a:pt x="0" y="76278"/>
                    <a:pt x="76278" y="0"/>
                    <a:pt x="170371" y="0"/>
                  </a:cubicBezTo>
                  <a:lnTo>
                    <a:pt x="11248168" y="0"/>
                  </a:lnTo>
                  <a:cubicBezTo>
                    <a:pt x="11342261" y="0"/>
                    <a:pt x="11418539" y="76278"/>
                    <a:pt x="11418539" y="170371"/>
                  </a:cubicBezTo>
                  <a:lnTo>
                    <a:pt x="11418539" y="851835"/>
                  </a:lnTo>
                  <a:cubicBezTo>
                    <a:pt x="11418539" y="945928"/>
                    <a:pt x="11342261" y="1022206"/>
                    <a:pt x="11248168" y="1022206"/>
                  </a:cubicBezTo>
                  <a:lnTo>
                    <a:pt x="170371" y="1022206"/>
                  </a:lnTo>
                  <a:cubicBezTo>
                    <a:pt x="76278" y="1022206"/>
                    <a:pt x="0" y="945928"/>
                    <a:pt x="0" y="851835"/>
                  </a:cubicBezTo>
                  <a:lnTo>
                    <a:pt x="0" y="17037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66633" tIns="49900" rIns="366633" bIns="49900" numCol="1" spcCol="1270" anchor="ctr" anchorCtr="0">
              <a:noAutofit/>
            </a:bodyPr>
            <a:lstStyle/>
            <a:p>
              <a:pPr marL="0" lvl="0" indent="0" algn="l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400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ПМПК (Психолого-медико-педагогическая комиссия)</a:t>
              </a:r>
            </a:p>
          </p:txBody>
        </p:sp>
        <p:sp>
          <p:nvSpPr>
            <p:cNvPr id="27" name="Полилиния: фигура 26">
              <a:extLst>
                <a:ext uri="{FF2B5EF4-FFF2-40B4-BE49-F238E27FC236}">
                  <a16:creationId xmlns:a16="http://schemas.microsoft.com/office/drawing/2014/main" id="{94A36463-B86F-4388-BC9B-4336C223850D}"/>
                </a:ext>
              </a:extLst>
            </p:cNvPr>
            <p:cNvSpPr/>
            <p:nvPr/>
          </p:nvSpPr>
          <p:spPr>
            <a:xfrm>
              <a:off x="682545" y="4204374"/>
              <a:ext cx="11398964" cy="1069473"/>
            </a:xfrm>
            <a:custGeom>
              <a:avLst/>
              <a:gdLst>
                <a:gd name="connsiteX0" fmla="*/ 0 w 11398964"/>
                <a:gd name="connsiteY0" fmla="*/ 178249 h 1069473"/>
                <a:gd name="connsiteX1" fmla="*/ 178249 w 11398964"/>
                <a:gd name="connsiteY1" fmla="*/ 0 h 1069473"/>
                <a:gd name="connsiteX2" fmla="*/ 11220715 w 11398964"/>
                <a:gd name="connsiteY2" fmla="*/ 0 h 1069473"/>
                <a:gd name="connsiteX3" fmla="*/ 11398964 w 11398964"/>
                <a:gd name="connsiteY3" fmla="*/ 178249 h 1069473"/>
                <a:gd name="connsiteX4" fmla="*/ 11398964 w 11398964"/>
                <a:gd name="connsiteY4" fmla="*/ 891224 h 1069473"/>
                <a:gd name="connsiteX5" fmla="*/ 11220715 w 11398964"/>
                <a:gd name="connsiteY5" fmla="*/ 1069473 h 1069473"/>
                <a:gd name="connsiteX6" fmla="*/ 178249 w 11398964"/>
                <a:gd name="connsiteY6" fmla="*/ 1069473 h 1069473"/>
                <a:gd name="connsiteX7" fmla="*/ 0 w 11398964"/>
                <a:gd name="connsiteY7" fmla="*/ 891224 h 1069473"/>
                <a:gd name="connsiteX8" fmla="*/ 0 w 11398964"/>
                <a:gd name="connsiteY8" fmla="*/ 178249 h 1069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398964" h="1069473">
                  <a:moveTo>
                    <a:pt x="0" y="178249"/>
                  </a:moveTo>
                  <a:cubicBezTo>
                    <a:pt x="0" y="79805"/>
                    <a:pt x="79805" y="0"/>
                    <a:pt x="178249" y="0"/>
                  </a:cubicBezTo>
                  <a:lnTo>
                    <a:pt x="11220715" y="0"/>
                  </a:lnTo>
                  <a:cubicBezTo>
                    <a:pt x="11319159" y="0"/>
                    <a:pt x="11398964" y="79805"/>
                    <a:pt x="11398964" y="178249"/>
                  </a:cubicBezTo>
                  <a:lnTo>
                    <a:pt x="11398964" y="891224"/>
                  </a:lnTo>
                  <a:cubicBezTo>
                    <a:pt x="11398964" y="989668"/>
                    <a:pt x="11319159" y="1069473"/>
                    <a:pt x="11220715" y="1069473"/>
                  </a:cubicBezTo>
                  <a:lnTo>
                    <a:pt x="178249" y="1069473"/>
                  </a:lnTo>
                  <a:cubicBezTo>
                    <a:pt x="79805" y="1069473"/>
                    <a:pt x="0" y="989668"/>
                    <a:pt x="0" y="891224"/>
                  </a:cubicBezTo>
                  <a:lnTo>
                    <a:pt x="0" y="178249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68940" tIns="52207" rIns="368940" bIns="52207" numCol="1" spcCol="1270" anchor="ctr" anchorCtr="0">
              <a:noAutofit/>
            </a:bodyPr>
            <a:lstStyle/>
            <a:p>
              <a:pPr marL="0" lvl="0" indent="0" algn="l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400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Обследование  учителем-логопедом письменной  речи (диктант, тетради) – 2 - 4 класс</a:t>
              </a:r>
            </a:p>
          </p:txBody>
        </p:sp>
      </p:grp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3F2FEBE2-0263-4FD2-8123-77DC621E958F}"/>
              </a:ext>
            </a:extLst>
          </p:cNvPr>
          <p:cNvGrpSpPr/>
          <p:nvPr/>
        </p:nvGrpSpPr>
        <p:grpSpPr>
          <a:xfrm>
            <a:off x="738579" y="5224010"/>
            <a:ext cx="11453421" cy="569058"/>
            <a:chOff x="572843" y="1511380"/>
            <a:chExt cx="11453421" cy="569058"/>
          </a:xfrm>
        </p:grpSpPr>
        <p:sp>
          <p:nvSpPr>
            <p:cNvPr id="10" name="Прямоугольник: скругленные углы 9">
              <a:extLst>
                <a:ext uri="{FF2B5EF4-FFF2-40B4-BE49-F238E27FC236}">
                  <a16:creationId xmlns:a16="http://schemas.microsoft.com/office/drawing/2014/main" id="{3DBB28D6-618C-4942-8966-2B76ADB592B9}"/>
                </a:ext>
              </a:extLst>
            </p:cNvPr>
            <p:cNvSpPr/>
            <p:nvPr/>
          </p:nvSpPr>
          <p:spPr>
            <a:xfrm>
              <a:off x="572843" y="1511380"/>
              <a:ext cx="11398176" cy="569058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Прямоугольник: скругленные углы 4">
              <a:extLst>
                <a:ext uri="{FF2B5EF4-FFF2-40B4-BE49-F238E27FC236}">
                  <a16:creationId xmlns:a16="http://schemas.microsoft.com/office/drawing/2014/main" id="{2C5BB1A1-9F24-43BA-AD4B-873E79EA564B}"/>
                </a:ext>
              </a:extLst>
            </p:cNvPr>
            <p:cNvSpPr txBox="1"/>
            <p:nvPr/>
          </p:nvSpPr>
          <p:spPr>
            <a:xfrm>
              <a:off x="683646" y="1539159"/>
              <a:ext cx="11342618" cy="5135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16733" tIns="0" rIns="316733" bIns="0" numCol="1" spcCol="1270" anchor="ctr" anchorCtr="0">
              <a:noAutofit/>
            </a:bodyPr>
            <a:lstStyle/>
            <a:p>
              <a:pPr marL="0" lvl="0" indent="0" algn="l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400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Диагностика школьным психологом</a:t>
              </a:r>
            </a:p>
          </p:txBody>
        </p:sp>
      </p:grpSp>
      <p:sp>
        <p:nvSpPr>
          <p:cNvPr id="13" name="Заголовок 12">
            <a:extLst>
              <a:ext uri="{FF2B5EF4-FFF2-40B4-BE49-F238E27FC236}">
                <a16:creationId xmlns:a16="http://schemas.microsoft.com/office/drawing/2014/main" id="{DE70B224-4E11-48B7-9A10-B0A760B44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823" y="212529"/>
            <a:ext cx="8488287" cy="1124292"/>
          </a:xfr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Выявление группы риска учащихся</a:t>
            </a:r>
          </a:p>
        </p:txBody>
      </p:sp>
    </p:spTree>
    <p:extLst>
      <p:ext uri="{BB962C8B-B14F-4D97-AF65-F5344CB8AC3E}">
        <p14:creationId xmlns:p14="http://schemas.microsoft.com/office/powerpoint/2010/main" val="1976235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CFD25C-311B-4228-8296-63E91CAD9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740" y="388778"/>
            <a:ext cx="10854690" cy="13255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Единая комфортная образовательная среда</a:t>
            </a:r>
          </a:p>
        </p:txBody>
      </p:sp>
      <p:pic>
        <p:nvPicPr>
          <p:cNvPr id="4" name="Рисунок 3" descr="Прикольные добрые картинки с учителями - интересные фотки">
            <a:extLst>
              <a:ext uri="{FF2B5EF4-FFF2-40B4-BE49-F238E27FC236}">
                <a16:creationId xmlns:a16="http://schemas.microsoft.com/office/drawing/2014/main" id="{23BE44CE-1B9B-4E4F-9DE9-02BF132E16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28" y="2105908"/>
            <a:ext cx="3573146" cy="420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Объект 4" descr="Персональный сайт - Советы родителям">
            <a:extLst>
              <a:ext uri="{FF2B5EF4-FFF2-40B4-BE49-F238E27FC236}">
                <a16:creationId xmlns:a16="http://schemas.microsoft.com/office/drawing/2014/main" id="{78F9232C-062E-47ED-836B-0B30CBD427B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922" y="1984057"/>
            <a:ext cx="3872150" cy="368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Начальная школа сайт МОУ СОШ с. Бессоновка">
            <a:extLst>
              <a:ext uri="{FF2B5EF4-FFF2-40B4-BE49-F238E27FC236}">
                <a16:creationId xmlns:a16="http://schemas.microsoft.com/office/drawing/2014/main" id="{5BBF7786-C5BF-4D4F-A666-009EB10258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10" y="2881788"/>
            <a:ext cx="3868088" cy="2924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77951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Широкоэкранный</PresentationFormat>
  <Paragraphs>26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Единая комфортная образовательная среда</vt:lpstr>
      <vt:lpstr>Выявление группы риска учащихся</vt:lpstr>
      <vt:lpstr>Презентация PowerPoint</vt:lpstr>
      <vt:lpstr>Выявление группы риска учащихся</vt:lpstr>
      <vt:lpstr>Единая комфортная образовательная среда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Сергеевна</dc:creator>
  <cp:lastModifiedBy>Наталья Сергеевна</cp:lastModifiedBy>
  <cp:revision>1</cp:revision>
  <dcterms:created xsi:type="dcterms:W3CDTF">2025-08-05T21:17:25Z</dcterms:created>
  <dcterms:modified xsi:type="dcterms:W3CDTF">2025-08-05T21:17:47Z</dcterms:modified>
</cp:coreProperties>
</file>